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30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1" r:id="rId22"/>
    <p:sldId id="278" r:id="rId23"/>
    <p:sldId id="277" r:id="rId24"/>
    <p:sldId id="276" r:id="rId25"/>
    <p:sldId id="279" r:id="rId26"/>
    <p:sldId id="280" r:id="rId27"/>
    <p:sldId id="281" r:id="rId28"/>
    <p:sldId id="283" r:id="rId29"/>
    <p:sldId id="284" r:id="rId30"/>
    <p:sldId id="282" r:id="rId31"/>
    <p:sldId id="285" r:id="rId32"/>
    <p:sldId id="286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66FF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06095-F1FB-4046-A43C-CA23EE7372EF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C5196-B847-4EBE-BFC1-1E51801B2FE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16</a:t>
            </a:fld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18</a:t>
            </a:fld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19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05158-CB10-4E3D-A5E8-2A68493E4C90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21</a:t>
            </a:fld>
            <a:endParaRPr lang="es-E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22</a:t>
            </a:fld>
            <a:endParaRPr lang="es-E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23</a:t>
            </a:fld>
            <a:endParaRPr lang="es-E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24</a:t>
            </a:fld>
            <a:endParaRPr lang="es-E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25</a:t>
            </a:fld>
            <a:endParaRPr lang="es-E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26</a:t>
            </a:fld>
            <a:endParaRPr lang="es-E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27</a:t>
            </a:fld>
            <a:endParaRPr lang="es-E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28</a:t>
            </a:fld>
            <a:endParaRPr lang="es-E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29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05158-CB10-4E3D-A5E8-2A68493E4C90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30</a:t>
            </a:fld>
            <a:endParaRPr lang="es-E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31</a:t>
            </a:fld>
            <a:endParaRPr lang="es-E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32</a:t>
            </a:fld>
            <a:endParaRPr lang="es-E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33</a:t>
            </a:fld>
            <a:endParaRPr lang="es-E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34</a:t>
            </a:fld>
            <a:endParaRPr lang="es-E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35</a:t>
            </a:fld>
            <a:endParaRPr lang="es-E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36</a:t>
            </a:fld>
            <a:endParaRPr lang="es-E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37</a:t>
            </a:fld>
            <a:endParaRPr lang="es-E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38</a:t>
            </a:fld>
            <a:endParaRPr lang="es-E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39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40</a:t>
            </a:fld>
            <a:endParaRPr lang="es-E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41</a:t>
            </a:fld>
            <a:endParaRPr lang="es-E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42</a:t>
            </a:fld>
            <a:endParaRPr lang="es-E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43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5196-B847-4EBE-BFC1-1E51801B2FE0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D3569-6269-484B-9950-DC33C98E61CE}" type="datetimeFigureOut">
              <a:rPr lang="es-ES" smtClean="0"/>
              <a:pPr/>
              <a:t>20/10/2014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3893B-11A9-4171-B693-F6E94757CB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2.jpeg"/><Relationship Id="rId10" Type="http://schemas.openxmlformats.org/officeDocument/2006/relationships/image" Target="../media/image24.png"/><Relationship Id="rId4" Type="http://schemas.openxmlformats.org/officeDocument/2006/relationships/image" Target="../media/image13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6" Type="http://schemas.openxmlformats.org/officeDocument/2006/relationships/image" Target="../media/image29.png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2.jpeg"/><Relationship Id="rId10" Type="http://schemas.openxmlformats.org/officeDocument/2006/relationships/image" Target="../media/image24.png"/><Relationship Id="rId4" Type="http://schemas.openxmlformats.org/officeDocument/2006/relationships/image" Target="../media/image3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6" Type="http://schemas.openxmlformats.org/officeDocument/2006/relationships/image" Target="../media/image40.pn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42.png"/><Relationship Id="rId5" Type="http://schemas.openxmlformats.org/officeDocument/2006/relationships/image" Target="../media/image16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6" Type="http://schemas.openxmlformats.org/officeDocument/2006/relationships/image" Target="../media/image4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Relationship Id="rId6" Type="http://schemas.openxmlformats.org/officeDocument/2006/relationships/image" Target="../media/image28.png"/><Relationship Id="rId5" Type="http://schemas.openxmlformats.org/officeDocument/2006/relationships/slide" Target="slide26.xml"/><Relationship Id="rId10" Type="http://schemas.openxmlformats.org/officeDocument/2006/relationships/image" Target="../media/image46.png"/><Relationship Id="rId4" Type="http://schemas.openxmlformats.org/officeDocument/2006/relationships/image" Target="../media/image45.jpe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6" Type="http://schemas.openxmlformats.org/officeDocument/2006/relationships/slide" Target="slide2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6" Type="http://schemas.openxmlformats.org/officeDocument/2006/relationships/slide" Target="slide2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Relationship Id="rId6" Type="http://schemas.openxmlformats.org/officeDocument/2006/relationships/image" Target="../media/image28.png"/><Relationship Id="rId5" Type="http://schemas.openxmlformats.org/officeDocument/2006/relationships/slide" Target="slide29.xml"/><Relationship Id="rId10" Type="http://schemas.openxmlformats.org/officeDocument/2006/relationships/image" Target="../media/image49.png"/><Relationship Id="rId4" Type="http://schemas.openxmlformats.org/officeDocument/2006/relationships/image" Target="../media/image45.jpe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6" Type="http://schemas.openxmlformats.org/officeDocument/2006/relationships/slide" Target="slide30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6" Type="http://schemas.openxmlformats.org/officeDocument/2006/relationships/slide" Target="slide2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30.xml"/><Relationship Id="rId7" Type="http://schemas.openxmlformats.org/officeDocument/2006/relationships/slide" Target="slide3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5.wav"/><Relationship Id="rId6" Type="http://schemas.openxmlformats.org/officeDocument/2006/relationships/image" Target="../media/image28.png"/><Relationship Id="rId5" Type="http://schemas.openxmlformats.org/officeDocument/2006/relationships/slide" Target="slide31.xml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6" Type="http://schemas.openxmlformats.org/officeDocument/2006/relationships/slide" Target="slide3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6" Type="http://schemas.openxmlformats.org/officeDocument/2006/relationships/slide" Target="slide30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3.xml"/><Relationship Id="rId7" Type="http://schemas.openxmlformats.org/officeDocument/2006/relationships/slide" Target="slide3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6" Type="http://schemas.openxmlformats.org/officeDocument/2006/relationships/image" Target="../media/image36.png"/><Relationship Id="rId5" Type="http://schemas.openxmlformats.org/officeDocument/2006/relationships/slide" Target="slide34.xml"/><Relationship Id="rId10" Type="http://schemas.openxmlformats.org/officeDocument/2006/relationships/image" Target="../media/image46.png"/><Relationship Id="rId4" Type="http://schemas.openxmlformats.org/officeDocument/2006/relationships/image" Target="../media/image45.jpeg"/><Relationship Id="rId9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6" Type="http://schemas.openxmlformats.org/officeDocument/2006/relationships/slide" Target="slide3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6" Type="http://schemas.openxmlformats.org/officeDocument/2006/relationships/slide" Target="slide3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6" Type="http://schemas.openxmlformats.org/officeDocument/2006/relationships/image" Target="../media/image26.png"/><Relationship Id="rId5" Type="http://schemas.openxmlformats.org/officeDocument/2006/relationships/slide" Target="slide38.xml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6" Type="http://schemas.openxmlformats.org/officeDocument/2006/relationships/slide" Target="slide39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6" Type="http://schemas.openxmlformats.org/officeDocument/2006/relationships/slide" Target="slide3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Relationship Id="rId6" Type="http://schemas.openxmlformats.org/officeDocument/2006/relationships/slide" Target="slide40.xml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26.png"/><Relationship Id="rId4" Type="http://schemas.openxmlformats.org/officeDocument/2006/relationships/image" Target="../media/image6.jpe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6" Type="http://schemas.openxmlformats.org/officeDocument/2006/relationships/slide" Target="slide4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6" Type="http://schemas.openxmlformats.org/officeDocument/2006/relationships/slide" Target="slide39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Relationship Id="rId6" Type="http://schemas.openxmlformats.org/officeDocument/2006/relationships/image" Target="../media/image2.jpeg"/><Relationship Id="rId5" Type="http://schemas.openxmlformats.org/officeDocument/2006/relationships/image" Target="../media/image52.jpeg"/><Relationship Id="rId4" Type="http://schemas.openxmlformats.org/officeDocument/2006/relationships/hyperlink" Target="http://www.google.es/url?sa=i&amp;rct=j&amp;q=&amp;esrc=s&amp;frm=1&amp;source=images&amp;cd=&amp;cad=rja&amp;uact=8&amp;docid=KUlYZykrEe5I6M&amp;tbnid=yNQk_jwYYN2x7M:&amp;ved=0CAUQjRw&amp;url=http://www.123rf.com/photo_14622631_apple-with-red-outline.html&amp;ei=5UttU6njIc7coASGgYGAAw&amp;bvm=bv.66330100,d.d2k&amp;psig=AFQjCNGhjSlLuyWd3QpwGEb9znUs-Bx_gg&amp;ust=139975799968630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8.pn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196752"/>
            <a:ext cx="5184576" cy="5328592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Rectángulo redondeado"/>
          <p:cNvSpPr/>
          <p:nvPr/>
        </p:nvSpPr>
        <p:spPr>
          <a:xfrm>
            <a:off x="971600" y="188640"/>
            <a:ext cx="7344816" cy="720080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LULÚ Y LAS FRUTAS  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6" name="5 Esquina doblada"/>
          <p:cNvSpPr/>
          <p:nvPr/>
        </p:nvSpPr>
        <p:spPr>
          <a:xfrm>
            <a:off x="6228184" y="5013176"/>
            <a:ext cx="2664296" cy="1656184"/>
          </a:xfrm>
          <a:prstGeom prst="foldedCorner">
            <a:avLst/>
          </a:prstGeom>
          <a:blipFill>
            <a:blip r:embed="rId7" cstate="print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s-ES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Arial Black" pitchFamily="34" charset="0"/>
              </a:rPr>
              <a:t>Lucía </a:t>
            </a:r>
            <a:r>
              <a:rPr lang="es-ES" sz="1200" dirty="0" smtClean="0">
                <a:solidFill>
                  <a:schemeClr val="tx1"/>
                </a:solidFill>
                <a:latin typeface="Arial Black" pitchFamily="34" charset="0"/>
              </a:rPr>
              <a:t>Vallejo Jiménez</a:t>
            </a:r>
          </a:p>
          <a:p>
            <a:pPr algn="ctr"/>
            <a:endParaRPr lang="es-ES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Arial Black" pitchFamily="34" charset="0"/>
              </a:rPr>
              <a:t>4º Educación </a:t>
            </a:r>
            <a:r>
              <a:rPr lang="es-ES" sz="1200" dirty="0" smtClean="0">
                <a:solidFill>
                  <a:schemeClr val="tx1"/>
                </a:solidFill>
                <a:latin typeface="Arial Black" pitchFamily="34" charset="0"/>
              </a:rPr>
              <a:t>Infantil </a:t>
            </a:r>
            <a:endParaRPr lang="es-ES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s-ES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Arial Black" pitchFamily="34" charset="0"/>
              </a:rPr>
              <a:t>Diseño y Desarrollo de Recursos Tecnológicos Educativos</a:t>
            </a:r>
            <a:endParaRPr lang="es-ES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s-ES" sz="15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2051720" y="5085184"/>
            <a:ext cx="1160512" cy="11605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KJD3A1.jpg"/>
          <p:cNvPicPr>
            <a:picLocks noChangeAspect="1" noChangeArrowheads="1"/>
          </p:cNvPicPr>
          <p:nvPr/>
        </p:nvPicPr>
        <p:blipFill>
          <a:blip r:embed="rId4" cstate="print"/>
          <a:srcRect b="5488"/>
          <a:stretch>
            <a:fillRect/>
          </a:stretch>
        </p:blipFill>
        <p:spPr bwMode="auto">
          <a:xfrm>
            <a:off x="0" y="-35349"/>
            <a:ext cx="9144000" cy="6893349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780928"/>
            <a:ext cx="18356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21088"/>
            <a:ext cx="1540993" cy="11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ucia\Pictures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3851920" y="3284984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KJD3A1.jpg"/>
          <p:cNvPicPr>
            <a:picLocks noChangeAspect="1" noChangeArrowheads="1"/>
          </p:cNvPicPr>
          <p:nvPr/>
        </p:nvPicPr>
        <p:blipFill>
          <a:blip r:embed="rId4" cstate="print"/>
          <a:srcRect b="5488"/>
          <a:stretch>
            <a:fillRect/>
          </a:stretch>
        </p:blipFill>
        <p:spPr bwMode="auto">
          <a:xfrm>
            <a:off x="0" y="-35349"/>
            <a:ext cx="9144000" cy="6893349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780928"/>
            <a:ext cx="18356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162877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ucia\Pictures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3995936" y="3276600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KJD3A1.jpg"/>
          <p:cNvPicPr>
            <a:picLocks noChangeAspect="1" noChangeArrowheads="1"/>
          </p:cNvPicPr>
          <p:nvPr/>
        </p:nvPicPr>
        <p:blipFill>
          <a:blip r:embed="rId4" cstate="print"/>
          <a:srcRect b="5488"/>
          <a:stretch>
            <a:fillRect/>
          </a:stretch>
        </p:blipFill>
        <p:spPr bwMode="auto">
          <a:xfrm>
            <a:off x="0" y="-35349"/>
            <a:ext cx="9144000" cy="6893349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8"/>
            <a:ext cx="1835696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3454" r="14790" b="6383"/>
          <a:stretch>
            <a:fillRect/>
          </a:stretch>
        </p:blipFill>
        <p:spPr bwMode="auto">
          <a:xfrm>
            <a:off x="2555776" y="4941168"/>
            <a:ext cx="1080120" cy="13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420888"/>
            <a:ext cx="1440160" cy="12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013176"/>
            <a:ext cx="1224136" cy="12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581128"/>
            <a:ext cx="1440160" cy="14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2996952"/>
            <a:ext cx="1540993" cy="11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ara sonriente"/>
          <p:cNvSpPr/>
          <p:nvPr/>
        </p:nvSpPr>
        <p:spPr>
          <a:xfrm>
            <a:off x="4067944" y="332656"/>
            <a:ext cx="1800200" cy="136815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2204864"/>
            <a:ext cx="162877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2" cstate="print"/>
          <a:stretch>
            <a:fillRect/>
          </a:stretch>
        </p:blipFill>
        <p:spPr>
          <a:xfrm>
            <a:off x="7524328" y="548680"/>
            <a:ext cx="1080120" cy="108012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1859" r="10852"/>
          <a:stretch>
            <a:fillRect/>
          </a:stretch>
        </p:blipFill>
        <p:spPr bwMode="auto">
          <a:xfrm>
            <a:off x="0" y="-81458"/>
            <a:ext cx="9144000" cy="69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1329253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3454" r="14790" b="6383"/>
          <a:stretch>
            <a:fillRect/>
          </a:stretch>
        </p:blipFill>
        <p:spPr bwMode="auto">
          <a:xfrm>
            <a:off x="1763688" y="3645024"/>
            <a:ext cx="878994" cy="10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691680" y="4869160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b="21353"/>
          <a:stretch>
            <a:fillRect/>
          </a:stretch>
        </p:blipFill>
        <p:spPr bwMode="auto">
          <a:xfrm>
            <a:off x="0" y="38344"/>
            <a:ext cx="9144000" cy="681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96336" y="3645024"/>
            <a:ext cx="1329253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4355976" y="4365104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b="13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80312" y="3645024"/>
            <a:ext cx="1329253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725144"/>
            <a:ext cx="1224136" cy="12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3419872" y="5534000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645024"/>
            <a:ext cx="1329253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365104"/>
            <a:ext cx="1540993" cy="11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3131840" y="5805264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4" y="0"/>
            <a:ext cx="9121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1329253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293096"/>
            <a:ext cx="1440160" cy="14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4419600" y="2564904"/>
            <a:ext cx="1016496" cy="1016496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2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93096"/>
            <a:ext cx="162877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814747" y="3645024"/>
            <a:ext cx="1329253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6012160" y="5877272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ucia\Pictures\untitled (13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91" y="0"/>
            <a:ext cx="9149891" cy="6857999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835696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3454" r="14790" b="6383"/>
          <a:stretch>
            <a:fillRect/>
          </a:stretch>
        </p:blipFill>
        <p:spPr bwMode="auto">
          <a:xfrm>
            <a:off x="1475656" y="2204864"/>
            <a:ext cx="2016224" cy="13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04664"/>
            <a:ext cx="2232248" cy="12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725144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869160"/>
            <a:ext cx="1440160" cy="14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2348880"/>
            <a:ext cx="1757017" cy="12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ara sonriente"/>
          <p:cNvSpPr/>
          <p:nvPr/>
        </p:nvSpPr>
        <p:spPr>
          <a:xfrm>
            <a:off x="4067944" y="2276872"/>
            <a:ext cx="2088232" cy="136815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04664"/>
            <a:ext cx="184480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2" cstate="print"/>
          <a:stretch>
            <a:fillRect/>
          </a:stretch>
        </p:blipFill>
        <p:spPr>
          <a:xfrm>
            <a:off x="2411760" y="3717032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8Z5I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318158" cy="5544616"/>
          </a:xfrm>
        </p:spPr>
        <p:txBody>
          <a:bodyPr>
            <a:normAutofit/>
          </a:bodyPr>
          <a:lstStyle/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1560" y="188640"/>
            <a:ext cx="8136904" cy="90872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Unidad Didáctica: Las frutas</a:t>
            </a:r>
            <a:endParaRPr lang="es-ES" sz="2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251520" y="1916832"/>
            <a:ext cx="8424936" cy="2664296"/>
          </a:xfrm>
          <a:prstGeom prst="round2Diag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Snap ITC" pitchFamily="82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s-ES" sz="24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nap ITC" pitchFamily="82" charset="0"/>
                <a:ea typeface="Tahoma" pitchFamily="34" charset="0"/>
                <a:cs typeface="Times New Roman" pitchFamily="18" charset="0"/>
              </a:rPr>
              <a:t>Objetivos</a:t>
            </a:r>
          </a:p>
          <a:p>
            <a:pPr marL="457200" indent="-457200" algn="ctr">
              <a:buAutoNum type="arabicPeriod"/>
            </a:pPr>
            <a:r>
              <a:rPr lang="es-ES" sz="2000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Recordar el nombre de las frutas: manzana, naranja, pera, fresa, sandía y plátano.</a:t>
            </a:r>
          </a:p>
          <a:p>
            <a:pPr marL="457200" indent="-457200" algn="ctr">
              <a:buAutoNum type="arabicPeriod"/>
            </a:pPr>
            <a:r>
              <a:rPr lang="es-ES" sz="2000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Aprender el nombre de la planta de cada fruta: manzano, naranjo, peral, mata de fresas, mata de sandía y platanero. </a:t>
            </a:r>
          </a:p>
          <a:p>
            <a:pPr marL="457200" indent="-457200" algn="ctr">
              <a:buAutoNum type="arabicPeriod"/>
            </a:pPr>
            <a:r>
              <a:rPr lang="es-ES" sz="2000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Escuchar el cuento atentamente. </a:t>
            </a:r>
          </a:p>
          <a:p>
            <a:pPr marL="457200" indent="-457200" algn="ctr">
              <a:buAutoNum type="arabicPeriod"/>
            </a:pPr>
            <a:r>
              <a:rPr lang="es-ES" sz="2000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Participar en las actividades. </a:t>
            </a:r>
          </a:p>
          <a:p>
            <a:pPr marL="457200" indent="-457200" algn="ctr">
              <a:buAutoNum type="arabicPeriod"/>
            </a:pPr>
            <a:r>
              <a:rPr lang="es-ES" sz="2000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Respetar las normas.</a:t>
            </a:r>
          </a:p>
          <a:p>
            <a:pPr algn="ctr"/>
            <a:endParaRPr lang="es-ES" sz="2400" dirty="0" smtClean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Snap ITC" pitchFamily="8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13 Documento"/>
          <p:cNvSpPr/>
          <p:nvPr/>
        </p:nvSpPr>
        <p:spPr>
          <a:xfrm>
            <a:off x="179512" y="4725144"/>
            <a:ext cx="8424936" cy="2132856"/>
          </a:xfrm>
          <a:prstGeom prst="flowChartDocument">
            <a:avLst/>
          </a:prstGeom>
          <a:blipFill>
            <a:blip r:embed="rId6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611560" y="4797152"/>
            <a:ext cx="7128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Snap ITC" pitchFamily="82" charset="0"/>
                <a:ea typeface="Tahoma" pitchFamily="34" charset="0"/>
                <a:cs typeface="Times New Roman" pitchFamily="18" charset="0"/>
              </a:rPr>
              <a:t>CONTENIDOS</a:t>
            </a:r>
            <a:endParaRPr lang="es-ES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Snap ITC" pitchFamily="82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s-ES" b="1" u="sng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Las frutas: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manzana, naranja, pera, fresa, sandía y plátano. </a:t>
            </a:r>
          </a:p>
          <a:p>
            <a:pPr algn="ctr"/>
            <a:r>
              <a:rPr lang="es-ES" b="1" u="sng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Planta de cada fruta: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manzano, naranjo, peral, mata de fresas, mata de sandía y platanero. </a:t>
            </a:r>
          </a:p>
          <a:p>
            <a:pPr algn="ctr"/>
            <a:r>
              <a:rPr lang="es-ES" b="1" u="sng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-Cumplimento de normas.</a:t>
            </a:r>
          </a:p>
          <a:p>
            <a:pPr algn="ctr"/>
            <a:r>
              <a:rPr lang="es-ES" b="1" u="sng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-Participación.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123728" y="1196752"/>
            <a:ext cx="4824536" cy="576064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nap ITC" pitchFamily="82" charset="0"/>
            </a:endParaRPr>
          </a:p>
          <a:p>
            <a:pPr algn="ctr"/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ALUMNOS DE 3 AÑOS</a:t>
            </a:r>
          </a:p>
          <a:p>
            <a:pPr algn="ctr"/>
            <a:endParaRPr lang="es-ES" sz="2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cia\Pictures\untitled (13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24977" cy="68580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340768"/>
            <a:ext cx="1835696" cy="4437112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6660232" y="2420888"/>
            <a:ext cx="1384920" cy="138492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2376264" cy="3972694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32656"/>
            <a:ext cx="2232248" cy="12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 l="13454" r="14790" b="6383"/>
          <a:stretch>
            <a:fillRect/>
          </a:stretch>
        </p:blipFill>
        <p:spPr bwMode="auto">
          <a:xfrm>
            <a:off x="3779912" y="1844824"/>
            <a:ext cx="2016224" cy="13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620688"/>
            <a:ext cx="184480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229200"/>
            <a:ext cx="1757017" cy="12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348880"/>
            <a:ext cx="1440160" cy="14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4941168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lucia\Pictures\untitled (143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260648"/>
            <a:ext cx="1733178" cy="1400408"/>
          </a:xfrm>
          <a:prstGeom prst="rect">
            <a:avLst/>
          </a:prstGeom>
          <a:noFill/>
        </p:spPr>
      </p:pic>
      <p:pic>
        <p:nvPicPr>
          <p:cNvPr id="46085" name="Picture 5" descr="C:\Users\lucia\Pictures\untitled (144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3429000"/>
            <a:ext cx="1423045" cy="1423045"/>
          </a:xfrm>
          <a:prstGeom prst="rect">
            <a:avLst/>
          </a:prstGeom>
          <a:noFill/>
        </p:spPr>
      </p:pic>
      <p:pic>
        <p:nvPicPr>
          <p:cNvPr id="12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3" cstate="print"/>
          <a:stretch>
            <a:fillRect/>
          </a:stretch>
        </p:blipFill>
        <p:spPr>
          <a:xfrm>
            <a:off x="3707904" y="3717032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2376264" cy="3972694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2656"/>
            <a:ext cx="2232248" cy="12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13454" r="14790" b="6383"/>
          <a:stretch>
            <a:fillRect/>
          </a:stretch>
        </p:blipFill>
        <p:spPr bwMode="auto">
          <a:xfrm>
            <a:off x="3779912" y="1844824"/>
            <a:ext cx="2016224" cy="13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620688"/>
            <a:ext cx="184480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5229200"/>
            <a:ext cx="1757017" cy="12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348880"/>
            <a:ext cx="1440160" cy="14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941168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lucia\Pictures\untitled (14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260648"/>
            <a:ext cx="1733178" cy="1400408"/>
          </a:xfrm>
          <a:prstGeom prst="rect">
            <a:avLst/>
          </a:prstGeom>
          <a:noFill/>
        </p:spPr>
      </p:pic>
      <p:pic>
        <p:nvPicPr>
          <p:cNvPr id="46085" name="Picture 5" descr="C:\Users\lucia\Pictures\untitled (144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429000"/>
            <a:ext cx="1423045" cy="1423045"/>
          </a:xfrm>
          <a:prstGeom prst="rect">
            <a:avLst/>
          </a:prstGeom>
          <a:noFill/>
        </p:spPr>
      </p:pic>
      <p:sp>
        <p:nvSpPr>
          <p:cNvPr id="14" name="13 Anillo"/>
          <p:cNvSpPr/>
          <p:nvPr/>
        </p:nvSpPr>
        <p:spPr>
          <a:xfrm>
            <a:off x="6732240" y="2276872"/>
            <a:ext cx="1872208" cy="1584176"/>
          </a:xfrm>
          <a:prstGeom prst="donut">
            <a:avLst>
              <a:gd name="adj" fmla="val 81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Anillo"/>
          <p:cNvSpPr/>
          <p:nvPr/>
        </p:nvSpPr>
        <p:spPr>
          <a:xfrm>
            <a:off x="3851920" y="1844824"/>
            <a:ext cx="1872208" cy="1296144"/>
          </a:xfrm>
          <a:prstGeom prst="donut">
            <a:avLst>
              <a:gd name="adj" fmla="val 81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Anillo"/>
          <p:cNvSpPr/>
          <p:nvPr/>
        </p:nvSpPr>
        <p:spPr>
          <a:xfrm>
            <a:off x="6516216" y="476672"/>
            <a:ext cx="2160240" cy="1512168"/>
          </a:xfrm>
          <a:prstGeom prst="donut">
            <a:avLst>
              <a:gd name="adj" fmla="val 81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Anillo"/>
          <p:cNvSpPr/>
          <p:nvPr/>
        </p:nvSpPr>
        <p:spPr>
          <a:xfrm>
            <a:off x="1403648" y="260648"/>
            <a:ext cx="1872208" cy="1224136"/>
          </a:xfrm>
          <a:prstGeom prst="donut">
            <a:avLst>
              <a:gd name="adj" fmla="val 81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Anillo"/>
          <p:cNvSpPr/>
          <p:nvPr/>
        </p:nvSpPr>
        <p:spPr>
          <a:xfrm>
            <a:off x="3419872" y="5013176"/>
            <a:ext cx="2088232" cy="1512168"/>
          </a:xfrm>
          <a:prstGeom prst="donut">
            <a:avLst>
              <a:gd name="adj" fmla="val 81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Anillo"/>
          <p:cNvSpPr/>
          <p:nvPr/>
        </p:nvSpPr>
        <p:spPr>
          <a:xfrm>
            <a:off x="6300192" y="5229200"/>
            <a:ext cx="2016224" cy="1368152"/>
          </a:xfrm>
          <a:prstGeom prst="donut">
            <a:avLst>
              <a:gd name="adj" fmla="val 81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Multiplicar"/>
          <p:cNvSpPr/>
          <p:nvPr/>
        </p:nvSpPr>
        <p:spPr>
          <a:xfrm>
            <a:off x="5220072" y="3356992"/>
            <a:ext cx="1512168" cy="151216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Multiplicar"/>
          <p:cNvSpPr/>
          <p:nvPr/>
        </p:nvSpPr>
        <p:spPr>
          <a:xfrm>
            <a:off x="4572000" y="188640"/>
            <a:ext cx="1440160" cy="151216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4664"/>
            <a:ext cx="3096344" cy="5832648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6660232" y="4653136"/>
            <a:ext cx="952872" cy="95287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ucia\Pictures\imagesCAIQ8B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21353"/>
          <a:stretch>
            <a:fillRect/>
          </a:stretch>
        </p:blipFill>
        <p:spPr bwMode="auto">
          <a:xfrm>
            <a:off x="4716016" y="1268760"/>
            <a:ext cx="289651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077072"/>
            <a:ext cx="29914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11859" r="10852"/>
          <a:stretch>
            <a:fillRect/>
          </a:stretch>
        </p:blipFill>
        <p:spPr bwMode="auto">
          <a:xfrm>
            <a:off x="1403648" y="1196752"/>
            <a:ext cx="30362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1547664" y="4509120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4581128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1187624" y="5733256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SIGUIENTE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835696" y="373380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332656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>
            <a:hlinkClick r:id="rId6" action="ppaction://hlinksldjump"/>
          </p:cNvPr>
          <p:cNvSpPr/>
          <p:nvPr/>
        </p:nvSpPr>
        <p:spPr>
          <a:xfrm>
            <a:off x="586814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INTÉNTALO</a:t>
            </a:r>
            <a:r>
              <a:rPr lang="es-ES" b="1" dirty="0" smtClean="0"/>
              <a:t> DE NUEVO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547664" y="4941168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ucia\Pictures\imagesCAIQ8B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21353"/>
          <a:stretch>
            <a:fillRect/>
          </a:stretch>
        </p:blipFill>
        <p:spPr bwMode="auto">
          <a:xfrm>
            <a:off x="1187624" y="1340768"/>
            <a:ext cx="2896514" cy="216024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1859" r="10852"/>
          <a:stretch>
            <a:fillRect/>
          </a:stretch>
        </p:blipFill>
        <p:spPr bwMode="auto">
          <a:xfrm>
            <a:off x="3059832" y="3861048"/>
            <a:ext cx="30362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b="13250"/>
          <a:stretch>
            <a:fillRect/>
          </a:stretch>
        </p:blipFill>
        <p:spPr bwMode="auto">
          <a:xfrm>
            <a:off x="4716016" y="1052736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1403648" y="4293096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4581128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1187624" y="5733256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SIGUIENTE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835696" y="373380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332656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586814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INTÉNTALO</a:t>
            </a:r>
            <a:r>
              <a:rPr lang="es-ES" b="1" dirty="0" smtClean="0"/>
              <a:t> DE NUEVO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547664" y="4941168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1OE1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318158" cy="5544616"/>
          </a:xfrm>
        </p:spPr>
        <p:txBody>
          <a:bodyPr>
            <a:normAutofit/>
          </a:bodyPr>
          <a:lstStyle/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7722609"/>
              </p:ext>
            </p:extLst>
          </p:nvPr>
        </p:nvGraphicFramePr>
        <p:xfrm>
          <a:off x="0" y="0"/>
          <a:ext cx="9144000" cy="69999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000"/>
                <a:gridCol w="4572000"/>
              </a:tblGrid>
              <a:tr h="571362">
                <a:tc gridSpan="2">
                  <a:txBody>
                    <a:bodyPr/>
                    <a:lstStyle/>
                    <a:p>
                      <a:pPr algn="ctr"/>
                      <a:r>
                        <a:rPr lang="es-ES" sz="2500" dirty="0" smtClean="0">
                          <a:solidFill>
                            <a:srgbClr val="002060"/>
                          </a:solidFill>
                        </a:rPr>
                        <a:t>COMPETENCIAS</a:t>
                      </a:r>
                      <a:endParaRPr lang="es-ES" sz="2500" dirty="0">
                        <a:solidFill>
                          <a:srgbClr val="002060"/>
                        </a:solidFill>
                        <a:latin typeface="Aharoni" pitchFamily="2" charset="-79"/>
                        <a:ea typeface="Tahoma" panose="020B0604030504040204" pitchFamily="34" charset="0"/>
                        <a:cs typeface="Aharoni" pitchFamily="2" charset="-79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3517">
                <a:tc>
                  <a:txBody>
                    <a:bodyPr/>
                    <a:lstStyle/>
                    <a:p>
                      <a:r>
                        <a:rPr lang="es-ES" sz="1500" b="1" dirty="0" smtClean="0"/>
                        <a:t>Competencia en comunicación lingüística</a:t>
                      </a:r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dirty="0" smtClean="0"/>
                        <a:t>Escuchar el</a:t>
                      </a:r>
                      <a:r>
                        <a:rPr lang="es-ES" sz="1500" baseline="0" dirty="0" smtClean="0"/>
                        <a:t> cuento atentamente. </a:t>
                      </a:r>
                    </a:p>
                    <a:p>
                      <a:pPr algn="just"/>
                      <a:r>
                        <a:rPr lang="es-ES" sz="1500" baseline="0" dirty="0" smtClean="0"/>
                        <a:t>Responder a las preguntas que se  planteen. </a:t>
                      </a:r>
                      <a:endParaRPr lang="es-E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81964">
                <a:tc>
                  <a:txBody>
                    <a:bodyPr/>
                    <a:lstStyle/>
                    <a:p>
                      <a:r>
                        <a:rPr lang="es-ES" sz="1500" b="1" dirty="0" smtClean="0"/>
                        <a:t>Competencia</a:t>
                      </a:r>
                      <a:r>
                        <a:rPr lang="es-ES" sz="1500" b="1" baseline="0" dirty="0" smtClean="0"/>
                        <a:t> en el conocimiento y la interacción con el mundo que le rodea</a:t>
                      </a:r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kern="1200" dirty="0" smtClean="0"/>
                        <a:t>Recordar</a:t>
                      </a:r>
                      <a:r>
                        <a:rPr lang="es-ES" sz="1500" kern="1200" baseline="0" dirty="0" smtClean="0"/>
                        <a:t> algunas frutas (manzana, naranja, pera, sandía, fresa y plátano) y aprender cómo se llama su planta. </a:t>
                      </a:r>
                      <a:endParaRPr lang="es-ES" sz="1500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63517">
                <a:tc>
                  <a:txBody>
                    <a:bodyPr/>
                    <a:lstStyle/>
                    <a:p>
                      <a:r>
                        <a:rPr lang="es-ES" sz="1500" b="1" dirty="0" smtClean="0"/>
                        <a:t>Competencia</a:t>
                      </a:r>
                      <a:r>
                        <a:rPr lang="es-ES" sz="1500" b="1" baseline="0" dirty="0" smtClean="0"/>
                        <a:t> en el  t</a:t>
                      </a:r>
                      <a:r>
                        <a:rPr lang="es-ES" sz="1500" b="1" dirty="0" smtClean="0"/>
                        <a:t>ratamiento</a:t>
                      </a:r>
                      <a:r>
                        <a:rPr lang="es-ES" sz="1500" b="1" baseline="0" dirty="0" smtClean="0"/>
                        <a:t> de la información y competencia digital </a:t>
                      </a:r>
                    </a:p>
                    <a:p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dirty="0" smtClean="0"/>
                        <a:t>Realizar</a:t>
                      </a:r>
                      <a:r>
                        <a:rPr lang="es-ES" sz="1500" baseline="0" dirty="0" smtClean="0"/>
                        <a:t> las actividades utilizando la PDI o el ordenador.</a:t>
                      </a:r>
                      <a:endParaRPr lang="es-E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492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 smtClean="0"/>
                        <a:t>Competencial</a:t>
                      </a:r>
                      <a:r>
                        <a:rPr lang="es-ES" sz="1500" b="1" baseline="0" dirty="0" smtClean="0"/>
                        <a:t> social y ciudadana</a:t>
                      </a:r>
                      <a:endParaRPr lang="es-ES" sz="1500" b="1" dirty="0" smtClean="0"/>
                    </a:p>
                    <a:p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baseline="0" dirty="0" smtClean="0"/>
                    </a:p>
                    <a:p>
                      <a:pPr algn="just"/>
                      <a:r>
                        <a:rPr lang="es-ES" sz="1500" dirty="0" smtClean="0"/>
                        <a:t>Escuchar de forma atenta </a:t>
                      </a:r>
                      <a:r>
                        <a:rPr lang="es-ES" sz="1500" baseline="0" dirty="0" smtClean="0"/>
                        <a:t> el cuento y las explicaciones.</a:t>
                      </a:r>
                    </a:p>
                    <a:p>
                      <a:pPr algn="just"/>
                      <a:r>
                        <a:rPr lang="es-ES" sz="1500" baseline="0" dirty="0" smtClean="0"/>
                        <a:t>Participar en las actividades propuestas. </a:t>
                      </a:r>
                    </a:p>
                    <a:p>
                      <a:pPr algn="just"/>
                      <a:r>
                        <a:rPr lang="es-ES" sz="1500" baseline="0" dirty="0" smtClean="0"/>
                        <a:t>Prestar ayuda a los compañeros.</a:t>
                      </a:r>
                    </a:p>
                    <a:p>
                      <a:pPr algn="just"/>
                      <a:r>
                        <a:rPr lang="es-ES" sz="1500" baseline="0" dirty="0" smtClean="0"/>
                        <a:t>Respetar el turno. </a:t>
                      </a:r>
                    </a:p>
                    <a:p>
                      <a:pPr algn="just"/>
                      <a:endParaRPr lang="es-E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32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 smtClean="0"/>
                        <a:t>Competencia</a:t>
                      </a:r>
                      <a:r>
                        <a:rPr lang="es-ES" sz="1500" b="1" baseline="0" dirty="0" smtClean="0"/>
                        <a:t> para aprender a aprender</a:t>
                      </a:r>
                      <a:endParaRPr lang="es-ES" sz="1500" b="1" dirty="0" smtClean="0"/>
                    </a:p>
                    <a:p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kern="1200" dirty="0" smtClean="0"/>
                        <a:t>Aprender</a:t>
                      </a:r>
                      <a:r>
                        <a:rPr lang="es-ES" sz="1500" kern="1200" baseline="0" dirty="0" smtClean="0"/>
                        <a:t>, disfrutando, los contendidos relacionados con las frutas. </a:t>
                      </a:r>
                      <a:endParaRPr lang="es-E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63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 smtClean="0"/>
                        <a:t>Competencia</a:t>
                      </a:r>
                      <a:r>
                        <a:rPr lang="es-ES" sz="1500" b="1" baseline="0" dirty="0" smtClean="0"/>
                        <a:t> en autonomía e iniciativa personal</a:t>
                      </a:r>
                      <a:endParaRPr lang="es-ES" sz="15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Mostrar cada vez más</a:t>
                      </a:r>
                      <a:r>
                        <a:rPr lang="es-ES" sz="1500" baseline="0" dirty="0" smtClean="0"/>
                        <a:t> seguridad a la hora de realizar las actividades.</a:t>
                      </a:r>
                      <a:endParaRPr lang="es-ES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216448">
                <a:tc>
                  <a:txBody>
                    <a:bodyPr/>
                    <a:lstStyle/>
                    <a:p>
                      <a:r>
                        <a:rPr lang="es-ES" sz="1500" b="1" dirty="0" smtClean="0"/>
                        <a:t>Competencia</a:t>
                      </a:r>
                      <a:r>
                        <a:rPr lang="es-ES" sz="1500" b="1" baseline="0" dirty="0" smtClean="0"/>
                        <a:t> emocional</a:t>
                      </a:r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baseline="0" dirty="0" smtClean="0"/>
                        <a:t>Respetar las normas. </a:t>
                      </a:r>
                    </a:p>
                    <a:p>
                      <a:pPr algn="just"/>
                      <a:endParaRPr lang="es-ES" sz="1500" baseline="0" dirty="0" smtClean="0"/>
                    </a:p>
                    <a:p>
                      <a:pPr algn="just"/>
                      <a:r>
                        <a:rPr lang="es-ES" sz="1500" baseline="0" dirty="0" smtClean="0"/>
                        <a:t>Tolerar el fracaso cuando las  cosas no salgan como se esperaba. </a:t>
                      </a:r>
                      <a:endParaRPr lang="es-ES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ucia\Pictures\imagesCAIQ8B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21353"/>
          <a:stretch>
            <a:fillRect/>
          </a:stretch>
        </p:blipFill>
        <p:spPr bwMode="auto">
          <a:xfrm>
            <a:off x="3131840" y="3933056"/>
            <a:ext cx="289651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196752"/>
            <a:ext cx="29914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196752"/>
            <a:ext cx="3155843" cy="23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1763688" y="400506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4581128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1187624" y="5733256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SIGUIENTE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835696" y="373380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332656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586814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INTÉNTALO </a:t>
            </a:r>
            <a:r>
              <a:rPr lang="es-ES" b="1" dirty="0" smtClean="0">
                <a:hlinkClick r:id="rId6" action="ppaction://hlinksldjump"/>
              </a:rPr>
              <a:t>DE</a:t>
            </a:r>
            <a:r>
              <a:rPr lang="es-ES" b="1" dirty="0" smtClean="0"/>
              <a:t> NUEVO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547664" y="4941168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ucia\Pictures\imagesCAIQ8B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196752"/>
            <a:ext cx="29914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11859" r="10852"/>
          <a:stretch>
            <a:fillRect/>
          </a:stretch>
        </p:blipFill>
        <p:spPr bwMode="auto">
          <a:xfrm>
            <a:off x="4644008" y="1124744"/>
            <a:ext cx="30362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b="21353"/>
          <a:stretch>
            <a:fillRect/>
          </a:stretch>
        </p:blipFill>
        <p:spPr bwMode="auto">
          <a:xfrm>
            <a:off x="3347864" y="3933056"/>
            <a:ext cx="289651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1763688" y="4021832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4581128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1187624" y="5733256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SIGUIENTE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835696" y="373380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332656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586814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INTÉNTALO </a:t>
            </a:r>
            <a:r>
              <a:rPr lang="es-ES" b="1" dirty="0" smtClean="0">
                <a:hlinkClick r:id="rId6" action="ppaction://hlinksldjump"/>
              </a:rPr>
              <a:t>DE</a:t>
            </a:r>
            <a:r>
              <a:rPr lang="es-ES" b="1" dirty="0" smtClean="0"/>
              <a:t> NUEVO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547664" y="4941168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ucia\Pictures\imagesCAIQ8B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11859" r="10852"/>
          <a:stretch>
            <a:fillRect/>
          </a:stretch>
        </p:blipFill>
        <p:spPr bwMode="auto">
          <a:xfrm>
            <a:off x="3131840" y="3861048"/>
            <a:ext cx="30362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196752"/>
            <a:ext cx="3155843" cy="23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196752"/>
            <a:ext cx="3168352" cy="238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1331640" y="4149080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4581128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1187624" y="5733256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SIGUIENTE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835696" y="373380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332656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586814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INTÉNTALO</a:t>
            </a:r>
            <a:r>
              <a:rPr lang="es-ES" b="1" dirty="0" smtClean="0"/>
              <a:t> DE NUEVO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547664" y="4941168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ucia\Pictures\imagesCA8Z5I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655" y="0"/>
            <a:ext cx="9185655" cy="6858000"/>
          </a:xfrm>
          <a:prstGeom prst="rect">
            <a:avLst/>
          </a:prstGeom>
          <a:noFill/>
        </p:spPr>
      </p:pic>
      <p:pic>
        <p:nvPicPr>
          <p:cNvPr id="10243" name="Picture 3" descr="C:\Users\lucia\Pictures\imagesCAIQ8B0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solidFill>
            <a:srgbClr val="FF99FF"/>
          </a:solidFill>
          <a:ln w="190500" cap="rnd">
            <a:solidFill>
              <a:srgbClr val="FF66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196752"/>
            <a:ext cx="3155843" cy="23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196752"/>
            <a:ext cx="29914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11859" r="10852"/>
          <a:stretch>
            <a:fillRect/>
          </a:stretch>
        </p:blipFill>
        <p:spPr bwMode="auto">
          <a:xfrm>
            <a:off x="2699792" y="3861048"/>
            <a:ext cx="30362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1" cstate="print"/>
          <a:stretch>
            <a:fillRect/>
          </a:stretch>
        </p:blipFill>
        <p:spPr>
          <a:xfrm>
            <a:off x="1187624" y="429309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ucia\Pictures\untitled (13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33" y="0"/>
            <a:ext cx="9116767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620688"/>
            <a:ext cx="5184576" cy="532859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5724128" y="2276872"/>
            <a:ext cx="944488" cy="9444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6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4581128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1187624" y="5733256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SIGUIENTE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835696" y="373380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imagesCA9VVD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409307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ara sonriente"/>
          <p:cNvSpPr/>
          <p:nvPr/>
        </p:nvSpPr>
        <p:spPr>
          <a:xfrm>
            <a:off x="6300192" y="332656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586814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hlinkClick r:id="rId6" action="ppaction://hlinksldjump"/>
              </a:rPr>
              <a:t>INTÉNTALO</a:t>
            </a:r>
            <a:r>
              <a:rPr lang="es-ES" b="1" dirty="0" smtClean="0"/>
              <a:t> DE NUEVO</a:t>
            </a:r>
            <a:endParaRPr lang="es-ES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547664" y="4941168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encrypted-tbn3.gstatic.com/images?q=tbn:ANd9GcSwHOfdhy2r1UnqFjDV3ge5p3I5loQ6Kz8Hm_9ohaTE5nF_Xiq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2656"/>
            <a:ext cx="7416824" cy="6264696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484784"/>
            <a:ext cx="3096344" cy="409307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611560" y="5534000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ucia\Pictures\imagesCA1OE1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 redondeado"/>
          <p:cNvSpPr/>
          <p:nvPr/>
        </p:nvSpPr>
        <p:spPr>
          <a:xfrm>
            <a:off x="323528" y="3212976"/>
            <a:ext cx="8640960" cy="2016224"/>
          </a:xfrm>
          <a:prstGeom prst="roundRect">
            <a:avLst/>
          </a:prstGeom>
          <a:solidFill>
            <a:srgbClr val="CCFF66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-Decreto 67/2007 por el que se establece y ordena el currículo del Segundo Ciclo de la Educación Infantil en la Comunidad Autónoma de Castilla-La Mancha.</a:t>
            </a: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-Page, L. 1998, </a:t>
            </a:r>
            <a:r>
              <a:rPr lang="es-E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imágenes</a:t>
            </a: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Recuperado en: </a:t>
            </a: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https://www.google.es/</a:t>
            </a: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Consultado habitualmente. </a:t>
            </a:r>
          </a:p>
          <a:p>
            <a:pPr algn="just"/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332656"/>
            <a:ext cx="7776864" cy="836712"/>
          </a:xfrm>
          <a:prstGeom prst="roundRect">
            <a:avLst/>
          </a:prstGeom>
          <a:solidFill>
            <a:srgbClr val="CCFF66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2">
                    <a:lumMod val="10000"/>
                  </a:schemeClr>
                </a:solidFill>
                <a:latin typeface="Snap ITC" pitchFamily="82" charset="0"/>
              </a:rPr>
              <a:t>REFERENCIAS BIBLIOGRÁFICAS</a:t>
            </a:r>
            <a:endParaRPr lang="es-ES" sz="2500" dirty="0">
              <a:solidFill>
                <a:schemeClr val="bg2">
                  <a:lumMod val="10000"/>
                </a:schemeClr>
              </a:solidFill>
              <a:latin typeface="Snap ITC" pitchFamily="82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211960" y="1484784"/>
            <a:ext cx="1152128" cy="1296144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KJD3A1.jpg"/>
          <p:cNvPicPr>
            <a:picLocks noChangeAspect="1" noChangeArrowheads="1"/>
          </p:cNvPicPr>
          <p:nvPr/>
        </p:nvPicPr>
        <p:blipFill>
          <a:blip r:embed="rId4" cstate="print"/>
          <a:srcRect b="5488"/>
          <a:stretch>
            <a:fillRect/>
          </a:stretch>
        </p:blipFill>
        <p:spPr bwMode="auto">
          <a:xfrm>
            <a:off x="0" y="-35349"/>
            <a:ext cx="9144000" cy="6893349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356992"/>
            <a:ext cx="183569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lucia\Pictures\images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5364088" y="3861048"/>
            <a:ext cx="1448544" cy="144854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KJD3A1.jpg"/>
          <p:cNvPicPr>
            <a:picLocks noChangeAspect="1" noChangeArrowheads="1"/>
          </p:cNvPicPr>
          <p:nvPr/>
        </p:nvPicPr>
        <p:blipFill>
          <a:blip r:embed="rId4" cstate="print"/>
          <a:srcRect b="5488"/>
          <a:stretch>
            <a:fillRect/>
          </a:stretch>
        </p:blipFill>
        <p:spPr bwMode="auto">
          <a:xfrm>
            <a:off x="0" y="-35349"/>
            <a:ext cx="9144000" cy="6893349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780928"/>
            <a:ext cx="18356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3454" r="14790" b="6383"/>
          <a:stretch>
            <a:fillRect/>
          </a:stretch>
        </p:blipFill>
        <p:spPr bwMode="auto">
          <a:xfrm>
            <a:off x="4427984" y="4221088"/>
            <a:ext cx="1656184" cy="130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ucia\Pictures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3707904" y="3212976"/>
            <a:ext cx="872480" cy="87248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KJD3A1.jpg"/>
          <p:cNvPicPr>
            <a:picLocks noChangeAspect="1" noChangeArrowheads="1"/>
          </p:cNvPicPr>
          <p:nvPr/>
        </p:nvPicPr>
        <p:blipFill>
          <a:blip r:embed="rId4" cstate="print"/>
          <a:srcRect b="5488"/>
          <a:stretch>
            <a:fillRect/>
          </a:stretch>
        </p:blipFill>
        <p:spPr bwMode="auto">
          <a:xfrm>
            <a:off x="0" y="-35349"/>
            <a:ext cx="9144000" cy="6893349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780928"/>
            <a:ext cx="18356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005064"/>
            <a:ext cx="1800200" cy="15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ucia\Pictures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3707904" y="3068960"/>
            <a:ext cx="800472" cy="800472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5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KJD3A1.jpg"/>
          <p:cNvPicPr>
            <a:picLocks noChangeAspect="1" noChangeArrowheads="1"/>
          </p:cNvPicPr>
          <p:nvPr/>
        </p:nvPicPr>
        <p:blipFill>
          <a:blip r:embed="rId4" cstate="print"/>
          <a:srcRect b="5488"/>
          <a:stretch>
            <a:fillRect/>
          </a:stretch>
        </p:blipFill>
        <p:spPr bwMode="auto">
          <a:xfrm>
            <a:off x="0" y="-35349"/>
            <a:ext cx="9144000" cy="6893349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780928"/>
            <a:ext cx="18356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21088"/>
            <a:ext cx="1224136" cy="12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ucia\Pictures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3923928" y="3276600"/>
            <a:ext cx="800472" cy="80047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imagesCAKJD3A1.jpg"/>
          <p:cNvPicPr>
            <a:picLocks noChangeAspect="1" noChangeArrowheads="1"/>
          </p:cNvPicPr>
          <p:nvPr/>
        </p:nvPicPr>
        <p:blipFill>
          <a:blip r:embed="rId4" cstate="print"/>
          <a:srcRect b="5488"/>
          <a:stretch>
            <a:fillRect/>
          </a:stretch>
        </p:blipFill>
        <p:spPr bwMode="auto">
          <a:xfrm>
            <a:off x="0" y="-35349"/>
            <a:ext cx="9144000" cy="6893349"/>
          </a:xfrm>
          <a:prstGeom prst="rect">
            <a:avLst/>
          </a:prstGeom>
          <a:noFill/>
        </p:spPr>
      </p:pic>
      <p:pic>
        <p:nvPicPr>
          <p:cNvPr id="4" name="Picture 4" descr="C:\Users\lucia\Pictures\imagesCARET4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780928"/>
            <a:ext cx="18356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933056"/>
            <a:ext cx="1440160" cy="14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ucia\Pictures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3779912" y="3068960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407</Words>
  <Application>Microsoft Office PowerPoint</Application>
  <PresentationFormat>Presentación en pantalla (4:3)</PresentationFormat>
  <Paragraphs>145</Paragraphs>
  <Slides>43</Slides>
  <Notes>43</Notes>
  <HiddenSlides>0</HiddenSlides>
  <MMClips>39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 vallejo</dc:creator>
  <cp:lastModifiedBy>lucia vallejo</cp:lastModifiedBy>
  <cp:revision>55</cp:revision>
  <dcterms:created xsi:type="dcterms:W3CDTF">2014-05-07T15:46:07Z</dcterms:created>
  <dcterms:modified xsi:type="dcterms:W3CDTF">2014-10-20T14:28:27Z</dcterms:modified>
</cp:coreProperties>
</file>